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3"/>
    <p:restoredTop sz="94605"/>
  </p:normalViewPr>
  <p:slideViewPr>
    <p:cSldViewPr snapToGrid="0">
      <p:cViewPr varScale="1">
        <p:scale>
          <a:sx n="83" d="100"/>
          <a:sy n="83" d="100"/>
        </p:scale>
        <p:origin x="9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5C896-00D4-AD4B-B91F-CB43036D960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FDCB9-398A-BD4E-9932-10E620ACB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71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5E6CE-6F18-01D2-30A1-66FFCF00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410973-4135-EF71-380F-96D78FC4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EDF08-C11D-5C27-8568-088A4588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B7-941C-9F48-B817-DFB5DE745488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CCEFD-C7F8-B81F-07F4-88A897AFE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D0C17-D40B-0453-49CE-4D2980ECD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ACF87-900E-1A40-9F40-27C7323FA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10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9211D-ED97-39EF-652D-B62C495B3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39520-9A85-630F-8342-BB5892E34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7C794-EE40-D6A5-97E4-024880C2E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B7-941C-9F48-B817-DFB5DE745488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CFC87-57FF-B82D-A544-5F5D9A077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B71E2-525B-89F3-890A-D6DBF996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ACF87-900E-1A40-9F40-27C7323FA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66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EF6337-2887-52B7-6694-8D0F3B8DF1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71797C-DF97-FEEB-DAB4-58AF720224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EBF1D-AAA5-8A5E-62D3-E4DB9CC73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B7-941C-9F48-B817-DFB5DE745488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ECC13-79B4-70E1-CE47-9B2F8A7A3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B26206-F03A-B02E-E253-E861D518C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ACF87-900E-1A40-9F40-27C7323FA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55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DC5CD-E287-769A-EC5A-9532421B8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CACED-EDF3-E9A9-BED1-A3F9BECB4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372FF-DB66-3FF2-FFCF-A11E1C070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B7-941C-9F48-B817-DFB5DE745488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DC419-E682-5272-722B-A0A1A241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6BC66-1F45-296E-A1CF-4D26590E8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ACF87-900E-1A40-9F40-27C7323FA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229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5007B-BE5F-5E95-8D9D-95183D5A9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C962E-5EC6-3866-01EA-869DF486A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B13D2-EBE6-BF8E-4CED-C51743ABB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B7-941C-9F48-B817-DFB5DE745488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6E401-E457-8DED-C3D5-0A34F0916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928E4-A5A2-1F3D-FE8E-8A44FF958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ACF87-900E-1A40-9F40-27C7323FA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480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8178-D018-B1DF-7B58-AD13786A1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AD85B-1B67-9F05-973C-9EA6FAEB98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13622C-7A6F-BA07-75C5-3C35FDF4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6AF621-A44C-B42F-7689-8A1795237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B7-941C-9F48-B817-DFB5DE745488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61056-F9F0-48BE-2F7F-A54A6633D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449DB7-A9AA-A500-D86D-D2838071A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ACF87-900E-1A40-9F40-27C7323FA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68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AF45D-34B0-3C19-80D4-596208EF6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20F75-AAD8-F577-FFB3-3A7CBF8F6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A8A0E8-BAE6-4F97-6D3E-C8DAC0C9A1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AC11-13DD-E9E5-2E66-9E7BEDB91A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28308F-6DA7-42B4-65E0-B3AD71F74F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3590B6-124E-9A51-0D24-C9F631C6B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B7-941C-9F48-B817-DFB5DE745488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01148B-3A0E-CA26-053F-FBFA919B8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6F9411-48EC-8F0C-4600-6C74870A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ACF87-900E-1A40-9F40-27C7323FA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64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537EC-0E6F-2D51-D74D-BA8E38D67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7C0E04-10A4-9DF9-8005-9596D9424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B7-941C-9F48-B817-DFB5DE745488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838D89-2BFB-44AC-5A5A-861566B75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3C664C-9BD4-2012-821D-B95E080EC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ACF87-900E-1A40-9F40-27C7323FA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90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D6D01E-4DE4-8353-B6BE-235C99E3A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B7-941C-9F48-B817-DFB5DE745488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5DC129-5901-8913-17F7-1F7684CB5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01E3B3-400F-0C98-E68F-583EF2B34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ACF87-900E-1A40-9F40-27C7323FA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79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E02C7-0C58-4A0B-4F88-36046F061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96828-BDEF-9A7D-C31B-A66B92AF4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9D937D-8D20-A1D6-DB99-1002DA917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06481-5D44-ECF5-1E05-876711642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B7-941C-9F48-B817-DFB5DE745488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49945-EDC9-43AF-B622-00153A08E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4AB520-01DF-5F72-920F-20FDDF0DC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ACF87-900E-1A40-9F40-27C7323FA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41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37430-5248-76C7-D3B4-0D0B0A0CA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140FF7-5CCC-2AAD-03FA-F32C8961F9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BEE762-33D8-0078-D21D-85D130EDD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51FB2E-8428-4D5A-3EC7-015260DE2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B7-941C-9F48-B817-DFB5DE745488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2DC659-3A09-EEBA-E1E2-791AAACF1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6F286-8BBC-9392-17AB-CED886BDC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ACF87-900E-1A40-9F40-27C7323FA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16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BF6155-2955-18F9-BFF8-30CF60465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255BB6-77AF-89AD-4E45-AF8F50F4A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BF71D-26A2-2227-95F6-B5CFD9F12B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55ABB7-941C-9F48-B817-DFB5DE745488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4BA54-F62C-6335-F3C7-BC53DB79CF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CA901-DA3C-60BF-DE19-87CE260CEB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4ACF87-900E-1A40-9F40-27C7323FA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86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2F67A-7CB0-8BD4-4EFB-EB6F4BD63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28567" y="2235200"/>
            <a:ext cx="7918410" cy="2387600"/>
          </a:xfrm>
        </p:spPr>
        <p:txBody>
          <a:bodyPr>
            <a:normAutofit fontScale="90000"/>
          </a:bodyPr>
          <a:lstStyle/>
          <a:p>
            <a:r>
              <a:rPr lang="nl-NL" dirty="0"/>
              <a:t>Fokkerijverordening</a:t>
            </a:r>
            <a:br>
              <a:rPr lang="nl-NL" dirty="0"/>
            </a:br>
            <a:r>
              <a:rPr lang="nl-NL" dirty="0">
                <a:solidFill>
                  <a:srgbClr val="020000"/>
                </a:solidFill>
                <a:effectLst/>
                <a:latin typeface="Helvetica" pitchFamily="2" charset="0"/>
              </a:rPr>
              <a:t>(EU) 2016/1012</a:t>
            </a:r>
            <a:br>
              <a:rPr lang="nl-NL" dirty="0">
                <a:solidFill>
                  <a:srgbClr val="020000"/>
                </a:solidFill>
                <a:effectLst/>
                <a:latin typeface="Helvetica" pitchFamily="2" charset="0"/>
              </a:rPr>
            </a:br>
            <a:br>
              <a:rPr lang="nl-NL" dirty="0">
                <a:solidFill>
                  <a:srgbClr val="020000"/>
                </a:solidFill>
                <a:effectLst/>
                <a:latin typeface="Helvetica" pitchFamily="2" charset="0"/>
              </a:rPr>
            </a:br>
            <a:r>
              <a:rPr lang="nl-NL" sz="4400" dirty="0">
                <a:solidFill>
                  <a:srgbClr val="020000"/>
                </a:solidFill>
                <a:effectLst/>
                <a:latin typeface="Helvetica" pitchFamily="2" charset="0"/>
              </a:rPr>
              <a:t>erkenning paardenstamboeken </a:t>
            </a:r>
            <a:br>
              <a:rPr lang="nl-NL" dirty="0">
                <a:solidFill>
                  <a:srgbClr val="020000"/>
                </a:solidFill>
                <a:effectLst/>
                <a:latin typeface="Helvetica" pitchFamily="2" charset="0"/>
              </a:rPr>
            </a:br>
            <a:r>
              <a:rPr lang="nl-NL" sz="4400" dirty="0">
                <a:solidFill>
                  <a:srgbClr val="020000"/>
                </a:solidFill>
                <a:latin typeface="Helvetica" pitchFamily="2" charset="0"/>
              </a:rPr>
              <a:t>door </a:t>
            </a:r>
            <a:r>
              <a:rPr lang="nl-NL" sz="4400" dirty="0">
                <a:solidFill>
                  <a:srgbClr val="020000"/>
                </a:solidFill>
                <a:effectLst/>
                <a:latin typeface="Helvetica" pitchFamily="2" charset="0"/>
              </a:rPr>
              <a:t>RVO </a:t>
            </a:r>
            <a:br>
              <a:rPr lang="nl-NL" sz="4400" dirty="0">
                <a:solidFill>
                  <a:srgbClr val="020000"/>
                </a:solidFill>
                <a:effectLst/>
                <a:latin typeface="Helvetica" pitchFamily="2" charset="0"/>
              </a:rPr>
            </a:br>
            <a:r>
              <a:rPr lang="nl-NL" sz="4400" i="1" dirty="0">
                <a:solidFill>
                  <a:srgbClr val="020000"/>
                </a:solidFill>
                <a:effectLst/>
                <a:latin typeface="Helvetica" pitchFamily="2" charset="0"/>
              </a:rPr>
              <a:t>gedelegeerde overheidstaak</a:t>
            </a:r>
            <a:endParaRPr lang="nl-NL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5D6622-7F29-3A0C-D6BD-4DF8500E70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2977" y="5288758"/>
            <a:ext cx="9144000" cy="1655762"/>
          </a:xfrm>
        </p:spPr>
        <p:txBody>
          <a:bodyPr/>
          <a:lstStyle/>
          <a:p>
            <a:r>
              <a:rPr lang="nl-NL" dirty="0"/>
              <a:t>Concept-wijzigingen Statuten en reglementen NSIJP</a:t>
            </a:r>
          </a:p>
          <a:p>
            <a:r>
              <a:rPr lang="nl-NL" dirty="0"/>
              <a:t>t.b.v. bespreking Ledenraad 22 November 2024</a:t>
            </a:r>
          </a:p>
        </p:txBody>
      </p:sp>
      <p:pic>
        <p:nvPicPr>
          <p:cNvPr id="5" name="Picture 4" descr="A logo of a horse&#10;&#10;Description automatically generated">
            <a:extLst>
              <a:ext uri="{FF2B5EF4-FFF2-40B4-BE49-F238E27FC236}">
                <a16:creationId xmlns:a16="http://schemas.microsoft.com/office/drawing/2014/main" id="{93261CBF-EB93-113F-75EC-1B8CCBF229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50" y="741361"/>
            <a:ext cx="2624138" cy="3534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820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68E87-D2CD-BDE5-C9A4-1AC61D6DC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05750" cy="1325563"/>
          </a:xfrm>
        </p:spPr>
        <p:txBody>
          <a:bodyPr/>
          <a:lstStyle/>
          <a:p>
            <a:r>
              <a:rPr lang="nl-NL" dirty="0"/>
              <a:t>Proces erkenning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13C12-9020-02E2-AA9E-C05B990FE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Oktober 2023 verzoek van RVO om Statuten en reglementen</a:t>
            </a:r>
          </a:p>
          <a:p>
            <a:r>
              <a:rPr lang="nl-NL" dirty="0"/>
              <a:t>Bureau NSIJP stuurde 10 bestaande stukken, op 30 oktober 2023</a:t>
            </a:r>
          </a:p>
          <a:p>
            <a:r>
              <a:rPr lang="nl-NL" dirty="0"/>
              <a:t>RVO kwam per brief van 4 juni 2024 met feedback, aanpassing van regels en documenten noodzakelijk</a:t>
            </a:r>
          </a:p>
          <a:p>
            <a:r>
              <a:rPr lang="nl-NL" dirty="0"/>
              <a:t>Reageren binnen 3 weken met voorgestelde aanpassingen, mag in conceptvorm ovv de datum van besluitvormende vergadering</a:t>
            </a:r>
          </a:p>
          <a:p>
            <a:pPr lvl="1"/>
            <a:r>
              <a:rPr lang="nl-NL" dirty="0"/>
              <a:t>Belegd bij fokkerijcommissie</a:t>
            </a:r>
          </a:p>
          <a:p>
            <a:pPr lvl="1"/>
            <a:r>
              <a:rPr lang="nl-NL" dirty="0"/>
              <a:t>Uitstel gevraagd, verleend tot eind september 2024</a:t>
            </a:r>
          </a:p>
          <a:p>
            <a:pPr lvl="1"/>
            <a:r>
              <a:rPr lang="nl-NL" dirty="0"/>
              <a:t>Verder uitstel tot eind oktober 2024</a:t>
            </a:r>
          </a:p>
          <a:p>
            <a:pPr lvl="1"/>
            <a:r>
              <a:rPr lang="nl-NL" dirty="0"/>
              <a:t>Ingediend </a:t>
            </a:r>
            <a:r>
              <a:rPr lang="nl-NL" dirty="0" err="1"/>
              <a:t>dd</a:t>
            </a:r>
            <a:r>
              <a:rPr lang="nl-NL" dirty="0"/>
              <a:t>-mm-</a:t>
            </a:r>
            <a:r>
              <a:rPr lang="nl-NL" dirty="0" err="1"/>
              <a:t>yyyy</a:t>
            </a:r>
            <a:endParaRPr lang="nl-NL" dirty="0"/>
          </a:p>
        </p:txBody>
      </p:sp>
      <p:pic>
        <p:nvPicPr>
          <p:cNvPr id="4" name="Picture 3" descr="A logo of a horse&#10;&#10;Description automatically generated">
            <a:extLst>
              <a:ext uri="{FF2B5EF4-FFF2-40B4-BE49-F238E27FC236}">
                <a16:creationId xmlns:a16="http://schemas.microsoft.com/office/drawing/2014/main" id="{BBE9CBAE-B148-A871-A013-AEEBDA113A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6111" y="291289"/>
            <a:ext cx="1159639" cy="156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227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532B14-58F6-257B-7FC1-EE1F6232E1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D6890-4535-8318-BD3C-C112CDAB1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Bevinding RVO: </a:t>
            </a:r>
            <a:br>
              <a:rPr lang="nl-NL" sz="3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nl-NL" sz="3600" b="1" dirty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lang="nl-NL" sz="3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erwijzingen naar regelgeving verouderd</a:t>
            </a:r>
            <a:endParaRPr lang="nl-NL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CD6F3-30B9-76DA-46DE-55EF19DD0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33970"/>
            <a:ext cx="3282387" cy="435133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In documenten werd nog verwezen naar oude (ingetrokken) regelgeving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22EBC0-ADD9-C0E3-2B7B-817ADDD59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83574" y="2033970"/>
            <a:ext cx="6770225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/>
              <a:t>Actie NSIJP: </a:t>
            </a:r>
          </a:p>
          <a:p>
            <a:pPr marL="0" indent="0">
              <a:buNone/>
            </a:pPr>
            <a:r>
              <a:rPr lang="nl-NL" dirty="0"/>
              <a:t>Analyse documenten </a:t>
            </a:r>
          </a:p>
          <a:p>
            <a:r>
              <a:rPr lang="nl-NL" dirty="0"/>
              <a:t>aangetroffen ‘oud’: Fokkerijbesluit 1994, Afdeling </a:t>
            </a:r>
            <a:r>
              <a:rPr lang="nl-NL" dirty="0" err="1"/>
              <a:t>Paardenhouderij</a:t>
            </a:r>
            <a:r>
              <a:rPr lang="nl-NL" dirty="0"/>
              <a:t> van het Landbouwschap, </a:t>
            </a:r>
            <a:r>
              <a:rPr lang="nl-NL" dirty="0" err="1"/>
              <a:t>etc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Wijzigingen in </a:t>
            </a:r>
          </a:p>
          <a:p>
            <a:r>
              <a:rPr lang="nl-NL" dirty="0"/>
              <a:t>Stamboekreglement</a:t>
            </a:r>
          </a:p>
          <a:p>
            <a:r>
              <a:rPr lang="nl-NL" dirty="0"/>
              <a:t>Keuringsreglement</a:t>
            </a:r>
          </a:p>
          <a:p>
            <a:r>
              <a:rPr lang="nl-NL" dirty="0"/>
              <a:t>Verwijzing naar FEIF-reglementen en voorzieningen</a:t>
            </a:r>
          </a:p>
          <a:p>
            <a:pPr lvl="1"/>
            <a:r>
              <a:rPr lang="nl-NL" dirty="0" err="1"/>
              <a:t>WorldFengur</a:t>
            </a:r>
            <a:r>
              <a:rPr lang="nl-NL" dirty="0"/>
              <a:t> wordt gevuld door FEIF-aangesloten organisaties;</a:t>
            </a:r>
          </a:p>
          <a:p>
            <a:pPr lvl="1"/>
            <a:r>
              <a:rPr lang="nl-NL" dirty="0" err="1"/>
              <a:t>WorldFengur</a:t>
            </a:r>
            <a:r>
              <a:rPr lang="nl-NL" dirty="0"/>
              <a:t> kan geraadpleegd worden door leden NSIJP, anderen kunnen zelf een abonnement nemen.</a:t>
            </a:r>
          </a:p>
          <a:p>
            <a:r>
              <a:rPr lang="nl-NL" dirty="0"/>
              <a:t>Verwijzing naar Fokkerijverordening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A logo of a horse&#10;&#10;Description automatically generated">
            <a:extLst>
              <a:ext uri="{FF2B5EF4-FFF2-40B4-BE49-F238E27FC236}">
                <a16:creationId xmlns:a16="http://schemas.microsoft.com/office/drawing/2014/main" id="{7B531765-F82A-2C2E-CBC1-C72652B67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6111" y="291289"/>
            <a:ext cx="1159639" cy="156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873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D7EB7B-62AF-B0FF-10BC-B5BCF726B9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2A977-B842-77D3-5BAC-1601BC8E4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l-NL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Bevinding RVO:</a:t>
            </a:r>
            <a:br>
              <a:rPr lang="nl-NL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nl-NL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Geschillenregeling fokkerij</a:t>
            </a:r>
            <a:endParaRPr lang="nl-NL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B84DD17-2D25-47A1-1A10-AD85A66C21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421284" cy="435133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Geschillenregeling ingericht voor beslechting geschillen tussen fokkers, maar nog niet voor geschillen van fokkers met NSIJP (is een vereiste);</a:t>
            </a:r>
          </a:p>
          <a:p>
            <a:pPr marL="0" indent="0">
              <a:buNone/>
            </a:pPr>
            <a:r>
              <a:rPr lang="nl-NL" dirty="0"/>
              <a:t>Aandacht voor het feit dat tegen een keuringsuitslag geen beroep mogelijk is.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9E6C15-B231-7FEA-B78E-4AB8543FA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18468" y="2134676"/>
            <a:ext cx="6828099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Actie NSIJP: inrichting geschillenregeling:</a:t>
            </a:r>
          </a:p>
          <a:p>
            <a:r>
              <a:rPr lang="nl-NL" dirty="0"/>
              <a:t>Geschillenregeling bondiger, ook voor eigenaren (m.n. inschrijvingskwesties), onderling en met NSIJP</a:t>
            </a:r>
          </a:p>
          <a:p>
            <a:r>
              <a:rPr lang="nl-NL" dirty="0"/>
              <a:t>Geschil kan eenzijdig aangekaart worden</a:t>
            </a:r>
          </a:p>
          <a:p>
            <a:r>
              <a:rPr lang="nl-NL" dirty="0"/>
              <a:t>Oplossingsgericht (stamboek heeft verantwoordelijkheid)</a:t>
            </a:r>
          </a:p>
          <a:p>
            <a:r>
              <a:rPr lang="nl-NL" dirty="0"/>
              <a:t>Arbitrage indien partijen daarmee instemmen </a:t>
            </a:r>
          </a:p>
          <a:p>
            <a:pPr marL="0" indent="0">
              <a:buNone/>
            </a:pPr>
            <a:r>
              <a:rPr lang="nl-NL" dirty="0"/>
              <a:t>Concept-geschillenregeling (op website) was niet vastgesteld in afwachting van erkenningsprocedure RVO; ook niet gebruikt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A logo of a horse&#10;&#10;Description automatically generated">
            <a:extLst>
              <a:ext uri="{FF2B5EF4-FFF2-40B4-BE49-F238E27FC236}">
                <a16:creationId xmlns:a16="http://schemas.microsoft.com/office/drawing/2014/main" id="{8756E384-1BAA-4828-E21E-EA9480C39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6111" y="291289"/>
            <a:ext cx="1159639" cy="156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049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57B38F-371B-96A7-F40E-EE256A604E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B46F0A0-E075-FCF1-94C4-3399811B6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nl-NL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Bevinding RVO: </a:t>
            </a:r>
            <a:br>
              <a:rPr lang="nl-NL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nl-NL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Lidmaatschap mag niet vereist zijn</a:t>
            </a:r>
            <a:endParaRPr lang="nl-NL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D3D212-4922-D8E6-3578-DAA5249F10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3027743" cy="435133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/>
              <a:t>Alleen voor leden:</a:t>
            </a:r>
          </a:p>
          <a:p>
            <a:r>
              <a:rPr lang="nl-NL" dirty="0"/>
              <a:t>Deelname aan NSIJP-evenementen</a:t>
            </a:r>
          </a:p>
          <a:p>
            <a:r>
              <a:rPr lang="nl-NL" dirty="0"/>
              <a:t>Deelname aan het fokprogramma;</a:t>
            </a:r>
          </a:p>
          <a:p>
            <a:r>
              <a:rPr lang="nl-NL" dirty="0"/>
              <a:t>In-/overschrijving van paard op naam</a:t>
            </a:r>
          </a:p>
          <a:p>
            <a:pPr marL="0" indent="0">
              <a:buNone/>
            </a:pPr>
            <a:r>
              <a:rPr lang="nl-NL" dirty="0"/>
              <a:t>Aandacht voor:</a:t>
            </a:r>
          </a:p>
          <a:p>
            <a:r>
              <a:rPr lang="nl-NL" dirty="0"/>
              <a:t>Internationale dimensie</a:t>
            </a:r>
          </a:p>
          <a:p>
            <a:pPr marL="0" indent="0">
              <a:buNone/>
            </a:pPr>
            <a:r>
              <a:rPr lang="nl-NL" dirty="0"/>
              <a:t>Niet-leden toelaten maar mag tegen ander tarief dan leden (omdat niet-leden niet bijdragen aan instandhouding Stamboek via contributies)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D51176F-F333-D41C-B500-0EF314184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49958" y="1825625"/>
            <a:ext cx="7637242" cy="474108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/>
              <a:t>Actie NSIJP: aanpassingen in een groot aantal documenten:</a:t>
            </a:r>
          </a:p>
          <a:p>
            <a:r>
              <a:rPr lang="nl-NL" dirty="0"/>
              <a:t>Statuten</a:t>
            </a:r>
          </a:p>
          <a:p>
            <a:r>
              <a:rPr lang="nl-NL" dirty="0"/>
              <a:t>Huishoudelijk reglement</a:t>
            </a:r>
          </a:p>
          <a:p>
            <a:r>
              <a:rPr lang="nl-NL" dirty="0"/>
              <a:t>Stamboekreglement</a:t>
            </a:r>
          </a:p>
          <a:p>
            <a:r>
              <a:rPr lang="nl-NL" dirty="0"/>
              <a:t>Uitvoeringsregelingen keuringsreglement </a:t>
            </a:r>
          </a:p>
          <a:p>
            <a:r>
              <a:rPr lang="nl-NL" dirty="0"/>
              <a:t>Stalnamen en namenreglement</a:t>
            </a:r>
          </a:p>
          <a:p>
            <a:pPr marL="0" indent="0">
              <a:buNone/>
            </a:pPr>
            <a:r>
              <a:rPr lang="nl-NL" dirty="0"/>
              <a:t>Inhoudelijk:</a:t>
            </a:r>
          </a:p>
          <a:p>
            <a:r>
              <a:rPr lang="nl-NL" dirty="0"/>
              <a:t>Tijdige bekendmaking aan eenieder ovv deelname mogelijkheden</a:t>
            </a:r>
          </a:p>
          <a:p>
            <a:r>
              <a:rPr lang="nl-NL" dirty="0"/>
              <a:t>Tweetarievenstelsel (deelname mogelijk met raszuivere IJslander, geldt ook voor sport)</a:t>
            </a:r>
          </a:p>
          <a:p>
            <a:pPr marL="0" indent="0">
              <a:buNone/>
            </a:pPr>
            <a:r>
              <a:rPr lang="nl-NL" dirty="0"/>
              <a:t>Dit beschrijft voor een flink  deel staande praktijk maar die was niet conform de Statuten;</a:t>
            </a:r>
          </a:p>
          <a:p>
            <a:pPr marL="0" indent="0">
              <a:buNone/>
            </a:pPr>
            <a:r>
              <a:rPr lang="nl-NL" dirty="0"/>
              <a:t>Als veel leden hun lidmaatschap zouden opzeggen is financiële component urgent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A logo of a horse&#10;&#10;Description automatically generated">
            <a:extLst>
              <a:ext uri="{FF2B5EF4-FFF2-40B4-BE49-F238E27FC236}">
                <a16:creationId xmlns:a16="http://schemas.microsoft.com/office/drawing/2014/main" id="{D9C6239C-2207-C0F3-00E1-AD4E4561C4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6111" y="291289"/>
            <a:ext cx="1159639" cy="156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850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530903-3955-B3E9-8887-6A86EFF58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2DDBE-8DF4-5F14-048C-7B5E8D05E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35410" cy="1325563"/>
          </a:xfrm>
        </p:spPr>
        <p:txBody>
          <a:bodyPr>
            <a:normAutofit/>
          </a:bodyPr>
          <a:lstStyle/>
          <a:p>
            <a:r>
              <a:rPr lang="nl-NL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Bevinding RVO: </a:t>
            </a:r>
            <a:r>
              <a:rPr lang="nl-NL" sz="3200" b="1" dirty="0">
                <a:solidFill>
                  <a:srgbClr val="000000"/>
                </a:solidFill>
                <a:latin typeface="Arial" panose="020B0604020202020204" pitchFamily="34" charset="0"/>
              </a:rPr>
              <a:t>Toegang d</a:t>
            </a:r>
            <a:r>
              <a:rPr lang="nl-NL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eelname keuringen niet alleen voor leden</a:t>
            </a:r>
            <a:endParaRPr lang="nl-NL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FC3A8F-4A96-ED7A-3EBF-F3F6B01530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7730" y="1825625"/>
            <a:ext cx="2212634" cy="435133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GB" sz="2000" dirty="0"/>
          </a:p>
          <a:p>
            <a:r>
              <a:rPr lang="nl-NL" sz="2000" dirty="0"/>
              <a:t>Deelname alleen voor leden</a:t>
            </a:r>
          </a:p>
          <a:p>
            <a:r>
              <a:rPr lang="nl-NL" sz="2000" dirty="0"/>
              <a:t>Tijdige aankondiging aan eenieder niet geborgd</a:t>
            </a:r>
          </a:p>
          <a:p>
            <a:r>
              <a:rPr lang="nl-NL" sz="2000" dirty="0"/>
              <a:t>Aangeven hoe ingeschreven kan worden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B0D68A-1C71-9D10-9A44-79B253847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28975" y="1511802"/>
            <a:ext cx="8729663" cy="3834395"/>
          </a:xfrm>
        </p:spPr>
        <p:txBody>
          <a:bodyPr>
            <a:noAutofit/>
          </a:bodyPr>
          <a:lstStyle/>
          <a:p>
            <a:pPr marL="0" indent="0">
              <a:lnSpc>
                <a:spcPts val="2000"/>
              </a:lnSpc>
              <a:buNone/>
            </a:pPr>
            <a:r>
              <a:rPr lang="nl-NL" sz="2000" dirty="0"/>
              <a:t>Actie NSIJP: aanpassingen in een groot aantal documenten:</a:t>
            </a:r>
          </a:p>
          <a:p>
            <a:pPr>
              <a:lnSpc>
                <a:spcPts val="2000"/>
              </a:lnSpc>
            </a:pPr>
            <a:r>
              <a:rPr lang="nl-NL" sz="2000" dirty="0"/>
              <a:t>Statuten</a:t>
            </a:r>
          </a:p>
          <a:p>
            <a:pPr>
              <a:lnSpc>
                <a:spcPts val="2000"/>
              </a:lnSpc>
            </a:pPr>
            <a:r>
              <a:rPr lang="nl-NL" sz="2000" dirty="0"/>
              <a:t>Huishoudelijk reglement</a:t>
            </a:r>
          </a:p>
          <a:p>
            <a:pPr>
              <a:lnSpc>
                <a:spcPts val="2000"/>
              </a:lnSpc>
            </a:pPr>
            <a:r>
              <a:rPr lang="nl-NL" sz="2000" dirty="0"/>
              <a:t>Stamboekreglement</a:t>
            </a:r>
          </a:p>
          <a:p>
            <a:pPr>
              <a:lnSpc>
                <a:spcPts val="2000"/>
              </a:lnSpc>
            </a:pPr>
            <a:r>
              <a:rPr lang="nl-NL" sz="2000" dirty="0"/>
              <a:t>Uitvoeringsregelingen stamboekreglement </a:t>
            </a:r>
          </a:p>
          <a:p>
            <a:pPr>
              <a:lnSpc>
                <a:spcPts val="2000"/>
              </a:lnSpc>
            </a:pPr>
            <a:r>
              <a:rPr lang="nl-NL" sz="2000" dirty="0"/>
              <a:t>Keuringsreglement</a:t>
            </a:r>
          </a:p>
          <a:p>
            <a:pPr>
              <a:lnSpc>
                <a:spcPts val="2000"/>
              </a:lnSpc>
            </a:pPr>
            <a:r>
              <a:rPr lang="nl-NL" sz="2000" dirty="0"/>
              <a:t>Uitvoeringsregelingen keuringsreglement </a:t>
            </a:r>
          </a:p>
          <a:p>
            <a:pPr>
              <a:lnSpc>
                <a:spcPts val="2000"/>
              </a:lnSpc>
            </a:pPr>
            <a:r>
              <a:rPr lang="nl-NL" sz="2000" dirty="0"/>
              <a:t>Stalnamen en namenreglement</a:t>
            </a:r>
          </a:p>
          <a:p>
            <a:pPr marL="0" indent="0">
              <a:lnSpc>
                <a:spcPts val="2000"/>
              </a:lnSpc>
              <a:buNone/>
            </a:pPr>
            <a:r>
              <a:rPr lang="nl-NL" sz="2000" dirty="0"/>
              <a:t>Inhoudelijk:</a:t>
            </a:r>
          </a:p>
          <a:p>
            <a:pPr>
              <a:lnSpc>
                <a:spcPts val="2000"/>
              </a:lnSpc>
            </a:pPr>
            <a:r>
              <a:rPr lang="nl-NL" sz="2000" dirty="0"/>
              <a:t>Tijdige bekendmaking aan eenieder ovv deelname mogelijkheden</a:t>
            </a:r>
          </a:p>
          <a:p>
            <a:pPr>
              <a:lnSpc>
                <a:spcPts val="2000"/>
              </a:lnSpc>
            </a:pPr>
            <a:r>
              <a:rPr lang="nl-NL" sz="2000" dirty="0"/>
              <a:t>Tweetarievenstelsel (deelname mogelijk met raszuivere IJslander, ook sport)</a:t>
            </a:r>
          </a:p>
          <a:p>
            <a:pPr>
              <a:lnSpc>
                <a:spcPts val="2000"/>
              </a:lnSpc>
            </a:pPr>
            <a:r>
              <a:rPr lang="nl-NL" sz="2000" dirty="0"/>
              <a:t>Verwijzingen naar FEIF-reglementen, </a:t>
            </a:r>
            <a:r>
              <a:rPr lang="nl-NL" sz="2000" dirty="0" err="1"/>
              <a:t>WorldFengur</a:t>
            </a:r>
            <a:r>
              <a:rPr lang="nl-NL" sz="2000" dirty="0"/>
              <a:t> en </a:t>
            </a:r>
            <a:r>
              <a:rPr lang="nl-NL" sz="2000" dirty="0" err="1"/>
              <a:t>fokwaardeschatting</a:t>
            </a:r>
            <a:r>
              <a:rPr lang="nl-NL" sz="2000" dirty="0"/>
              <a:t> </a:t>
            </a:r>
            <a:r>
              <a:rPr lang="nl-NL" sz="2000" dirty="0" err="1"/>
              <a:t>dmv</a:t>
            </a:r>
            <a:r>
              <a:rPr lang="nl-NL" sz="2000" dirty="0"/>
              <a:t> BLUP (gebeurt niet ter keuring)</a:t>
            </a:r>
          </a:p>
          <a:p>
            <a:pPr marL="0" indent="0">
              <a:lnSpc>
                <a:spcPts val="2000"/>
              </a:lnSpc>
              <a:buNone/>
            </a:pPr>
            <a:r>
              <a:rPr lang="nl-NL" sz="2000" dirty="0"/>
              <a:t>Dit beschrijft deels staande praktijk maar die was niet conform de Statuten</a:t>
            </a:r>
          </a:p>
          <a:p>
            <a:endParaRPr lang="en-GB" sz="1400" dirty="0"/>
          </a:p>
        </p:txBody>
      </p:sp>
      <p:pic>
        <p:nvPicPr>
          <p:cNvPr id="4" name="Picture 3" descr="A logo of a horse&#10;&#10;Description automatically generated">
            <a:extLst>
              <a:ext uri="{FF2B5EF4-FFF2-40B4-BE49-F238E27FC236}">
                <a16:creationId xmlns:a16="http://schemas.microsoft.com/office/drawing/2014/main" id="{121E984C-7710-8FB2-BB03-5153FB6F4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6111" y="291289"/>
            <a:ext cx="1159639" cy="156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73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C6EB24-B487-05B2-EEAC-0A683B8CCF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D1215D7-42C7-2168-FE42-A4E3B8B20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Bevinding RVO: Rechten toevoegen</a:t>
            </a:r>
            <a:endParaRPr lang="nl-NL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3658BE-7284-33E9-9624-064A9CC21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576638" cy="435133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en-GB" dirty="0"/>
          </a:p>
          <a:p>
            <a:r>
              <a:rPr lang="nl-NL" dirty="0"/>
              <a:t>Rechten van fokkers en stamboek opnemen (</a:t>
            </a:r>
            <a:r>
              <a:rPr lang="nl-NL" dirty="0" err="1"/>
              <a:t>cf</a:t>
            </a:r>
            <a:r>
              <a:rPr lang="nl-NL" dirty="0"/>
              <a:t> artikel 13 en 14 Fokkerijverordening)</a:t>
            </a:r>
          </a:p>
          <a:p>
            <a:r>
              <a:rPr lang="nl-NL" dirty="0"/>
              <a:t>Mag in een afzonderlijk artikel huishoudelijk reglement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2AA1206-0970-7D5F-5A55-5882BDBAD1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29175" y="1825625"/>
            <a:ext cx="6524625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Actie NSIJP: aanpassingen Huishoudelijk reglement</a:t>
            </a:r>
          </a:p>
          <a:p>
            <a:r>
              <a:rPr lang="nl-NL" dirty="0"/>
              <a:t>Art. 13: aparte verwijzing geschillenregeling fokkerij</a:t>
            </a:r>
          </a:p>
          <a:p>
            <a:r>
              <a:rPr lang="nl-NL" dirty="0"/>
              <a:t>Art. 14 (nieuw): rechten van fokkers en stamboekvereniging</a:t>
            </a:r>
          </a:p>
          <a:p>
            <a:r>
              <a:rPr lang="nl-NL" dirty="0"/>
              <a:t>Vereenvoudiging controle op dekking en afstamming – DNA patroon in </a:t>
            </a:r>
            <a:r>
              <a:rPr lang="nl-NL" dirty="0" err="1"/>
              <a:t>WorldFengur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Nieuw: geschillenregeling voor fokkers (eigenaren)-NSIJP en fokkers onderling</a:t>
            </a:r>
          </a:p>
          <a:p>
            <a:pPr marL="0" indent="0">
              <a:buNone/>
            </a:pPr>
            <a:r>
              <a:rPr lang="nl-NL" dirty="0"/>
              <a:t>Oplossingsgericht, zoveel mogelijk conform FEIF</a:t>
            </a:r>
          </a:p>
        </p:txBody>
      </p:sp>
      <p:pic>
        <p:nvPicPr>
          <p:cNvPr id="4" name="Picture 3" descr="A logo of a horse&#10;&#10;Description automatically generated">
            <a:extLst>
              <a:ext uri="{FF2B5EF4-FFF2-40B4-BE49-F238E27FC236}">
                <a16:creationId xmlns:a16="http://schemas.microsoft.com/office/drawing/2014/main" id="{8FA55863-34BC-B53C-E3B0-285417D2CE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6111" y="291289"/>
            <a:ext cx="1159639" cy="156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416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867870-AF21-234A-A857-0EB732ED28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A464D-104A-934B-D2CC-13BD20220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8538275" cy="1325563"/>
          </a:xfrm>
        </p:spPr>
        <p:txBody>
          <a:bodyPr>
            <a:normAutofit fontScale="90000"/>
          </a:bodyPr>
          <a:lstStyle/>
          <a:p>
            <a:r>
              <a:rPr lang="nl-NL" dirty="0"/>
              <a:t>Bijlagen </a:t>
            </a:r>
            <a:br>
              <a:rPr lang="nl-NL" dirty="0"/>
            </a:br>
            <a:r>
              <a:rPr lang="nl-NL" dirty="0"/>
              <a:t>(aangepaste NSIJP documenten 1 - 10)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5A9D5-FD77-71ED-B0F2-58821948B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108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/>
              <a:t>Statuten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Huishoudelijk reglement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Bijlage bij 2 (functies vereniging)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Bijlage bij 2 (functies presidium LR)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Stamboekreglement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Uitvoeringsregeling Stamboekreglement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Keuringsreglement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Uitvoeringsregeling Keuringsreglement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Stalnamen en namenreglement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Geschillenregeling</a:t>
            </a:r>
          </a:p>
          <a:p>
            <a:pPr marL="0" indent="0">
              <a:buNone/>
            </a:pPr>
            <a:r>
              <a:rPr lang="nl-NL" dirty="0"/>
              <a:t>FEIF regels fokkerij, April 2024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pic>
        <p:nvPicPr>
          <p:cNvPr id="4" name="Picture 3" descr="A logo of a horse&#10;&#10;Description automatically generated">
            <a:extLst>
              <a:ext uri="{FF2B5EF4-FFF2-40B4-BE49-F238E27FC236}">
                <a16:creationId xmlns:a16="http://schemas.microsoft.com/office/drawing/2014/main" id="{EBC6E45E-F6C8-6A25-7D06-9A5C4F8BAA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6111" y="291289"/>
            <a:ext cx="1159639" cy="156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743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CA2C38-09D4-87C9-EAC2-284AEA1C7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34864-09F0-784D-C2DA-6EC6A06A2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05750" cy="1325563"/>
          </a:xfrm>
        </p:spPr>
        <p:txBody>
          <a:bodyPr/>
          <a:lstStyle/>
          <a:p>
            <a:r>
              <a:rPr lang="nl-NL" dirty="0"/>
              <a:t>Hoe verder?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E8EDC-4AB7-1C75-4A4F-E674AFB94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91713" cy="4351338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De voorgestelde aanpassingen zijn voorgelegd aan RVO, reactie kan nog even duren (door uitgelopen termijn)</a:t>
            </a:r>
          </a:p>
          <a:p>
            <a:r>
              <a:rPr lang="nl-NL" dirty="0"/>
              <a:t>Statutenwijziging is zware procedure (2x in LR?)</a:t>
            </a:r>
          </a:p>
          <a:p>
            <a:r>
              <a:rPr lang="nl-NL" dirty="0"/>
              <a:t>Reglementen goed te keuren door LR (nu bespreken, met vaststelling beoordeling door RVO afwachten) </a:t>
            </a:r>
          </a:p>
          <a:p>
            <a:r>
              <a:rPr lang="nl-NL" dirty="0"/>
              <a:t>Uitvoeringsregelingen vast te stellen door Bestuur (</a:t>
            </a:r>
            <a:r>
              <a:rPr lang="nl-NL" dirty="0" err="1"/>
              <a:t>obv</a:t>
            </a:r>
            <a:r>
              <a:rPr lang="nl-NL" dirty="0"/>
              <a:t> aangepaste reglementen)</a:t>
            </a:r>
          </a:p>
          <a:p>
            <a:pPr marL="0" indent="0">
              <a:buNone/>
            </a:pPr>
            <a:r>
              <a:rPr lang="nl-NL" dirty="0"/>
              <a:t>Aandachtspunten:</a:t>
            </a:r>
          </a:p>
          <a:p>
            <a:r>
              <a:rPr lang="nl-NL" dirty="0"/>
              <a:t>Website opschonen en inrichten voor dienstverlening aan eenieder (NB: IJP 4x per jaar, voor leden/abonnees)</a:t>
            </a:r>
          </a:p>
          <a:p>
            <a:r>
              <a:rPr lang="nl-NL" dirty="0"/>
              <a:t>Aanpassen administratie leden en overige (rechts)personen</a:t>
            </a:r>
          </a:p>
          <a:p>
            <a:r>
              <a:rPr lang="nl-NL" dirty="0"/>
              <a:t>Tariefstelsel (NB criteria? – paard eigendom van lid NSIJP)</a:t>
            </a:r>
          </a:p>
          <a:p>
            <a:endParaRPr lang="en-GB" dirty="0"/>
          </a:p>
        </p:txBody>
      </p:sp>
      <p:pic>
        <p:nvPicPr>
          <p:cNvPr id="4" name="Picture 3" descr="A logo of a horse&#10;&#10;Description automatically generated">
            <a:extLst>
              <a:ext uri="{FF2B5EF4-FFF2-40B4-BE49-F238E27FC236}">
                <a16:creationId xmlns:a16="http://schemas.microsoft.com/office/drawing/2014/main" id="{3C0D836D-BC6A-DB0D-0FBD-736FE54DA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6111" y="291289"/>
            <a:ext cx="1159639" cy="156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822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0F43AD85-DF76-4D44-8FF0-C2BA35685094}" vid="{C0A522EB-B3CC-0946-BFDD-5BCE414BF4E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1051</TotalTime>
  <Words>720</Words>
  <Application>Microsoft Macintosh PowerPoint</Application>
  <PresentationFormat>Widescreen</PresentationFormat>
  <Paragraphs>104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Helvetica</vt:lpstr>
      <vt:lpstr>Office Theme</vt:lpstr>
      <vt:lpstr>Fokkerijverordening (EU) 2016/1012  erkenning paardenstamboeken  door RVO  gedelegeerde overheidstaak</vt:lpstr>
      <vt:lpstr>Proces erkenning</vt:lpstr>
      <vt:lpstr>Bevinding RVO:  Verwijzingen naar regelgeving verouderd</vt:lpstr>
      <vt:lpstr> Bevinding RVO:  Geschillenregeling fokkerij</vt:lpstr>
      <vt:lpstr> Bevinding RVO:  Lidmaatschap mag niet vereist zijn</vt:lpstr>
      <vt:lpstr>Bevinding RVO: Toegang deelname keuringen niet alleen voor leden</vt:lpstr>
      <vt:lpstr>Bevinding RVO: Rechten toevoegen</vt:lpstr>
      <vt:lpstr>Bijlagen  (aangepaste NSIJP documenten 1 - 10)</vt:lpstr>
      <vt:lpstr>Hoe verder?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Martje Fentener</dc:creator>
  <cp:lastModifiedBy>Martje Fentener</cp:lastModifiedBy>
  <cp:revision>16</cp:revision>
  <dcterms:created xsi:type="dcterms:W3CDTF">2024-11-05T16:34:08Z</dcterms:created>
  <dcterms:modified xsi:type="dcterms:W3CDTF">2024-11-06T10:06:02Z</dcterms:modified>
</cp:coreProperties>
</file>